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Open Sans SemiBold"/>
      <p:regular r:id="rId43"/>
      <p:bold r:id="rId44"/>
      <p:italic r:id="rId45"/>
      <p:boldItalic r:id="rId46"/>
    </p:embeddedFont>
    <p:embeddedFont>
      <p:font typeface="Open Sans ExtraBold"/>
      <p:bold r:id="rId47"/>
      <p:boldItalic r:id="rId48"/>
    </p:embeddedFont>
    <p:embeddedFont>
      <p:font typeface="Open Sans Medium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A4641B-93DF-49A3-96A4-2B50FAA69199}">
  <a:tblStyle styleId="{0FA4641B-93DF-49A3-96A4-2B50FAA691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OpenSansSemiBold-bold.fntdata"/><Relationship Id="rId43" Type="http://schemas.openxmlformats.org/officeDocument/2006/relationships/font" Target="fonts/OpenSansSemiBold-regular.fntdata"/><Relationship Id="rId46" Type="http://schemas.openxmlformats.org/officeDocument/2006/relationships/font" Target="fonts/OpenSansSemiBold-boldItalic.fntdata"/><Relationship Id="rId45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ExtraBold-boldItalic.fntdata"/><Relationship Id="rId47" Type="http://schemas.openxmlformats.org/officeDocument/2006/relationships/font" Target="fonts/OpenSansExtraBold-bold.fntdata"/><Relationship Id="rId49" Type="http://schemas.openxmlformats.org/officeDocument/2006/relationships/font" Target="fonts/Open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Medium-regular.fntdata"/><Relationship Id="rId34" Type="http://schemas.openxmlformats.org/officeDocument/2006/relationships/slide" Target="slides/slide29.xml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Medium-italic.fntdata"/><Relationship Id="rId50" Type="http://schemas.openxmlformats.org/officeDocument/2006/relationships/font" Target="fonts/OpenSansMedium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OpenSa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deaf31a9b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deaf31a9b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deaf31a9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deaf31a9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deaf31a9b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deaf31a9b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d595b7d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d595b7d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54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安全性防護：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Secrecy：系統採CORS Protocol，重要傳輸資訊不會揭露於URL。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Privacy：揭露用戶個資保護與合理使用範圍。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Access Control：系統使用JWT及Refresh Token管理使用者權限及時效性。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System Robustness：用戶註冊、登入的Injection防護。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deaf31a9b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deaf31a9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54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並行控制：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保證並行：系統採Flask開發並支援multi-threaded，提供多用戶並行使用。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並行控制：在重要讀寫區塊以Transaction進行資料庫操作，確保ACID原則。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d595b7d9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d595b7d9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af2314a1d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af2314a1d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b12defb4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b12defb4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d595b7d9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d595b7d9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d9f2861b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d9f2861b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deaf31a9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2deaf31a9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d595b7d9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d595b7d9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d595b7d9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d595b7d9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3/19~4/12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d595b7d9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d595b7d9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4/13~5/3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d595b7d9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d595b7d9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5/4~5/24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d595b7d9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d595b7d9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to-do : </a:t>
            </a:r>
            <a:r>
              <a:rPr lang="es"/>
              <a:t>紫色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in-progress : 藍色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done : 綠色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累積流程圖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d595b7d9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d595b7d9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前後端 -&gt; 各有一個tech lead -&gt; UIUX -&gt; PO -&gt; SM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af2314a1d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1af2314a1d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d595b7d9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2d595b7d9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d206fa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2d206fa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e6b1da92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e6b1da92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595b7d9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595b7d9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從使用者角度看有哪些功能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4cb27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4cb27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deaf31a9b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deaf31a9b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deaf31a9b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deaf31a9b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deaf31a9b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deaf31a9b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deaf31a9b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deaf31a9b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deaf31a9b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deaf31a9b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10700" y="1276525"/>
            <a:ext cx="83226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700"/>
              <a:buFont typeface="Open Sans"/>
              <a:buNone/>
              <a:defRPr b="1" sz="27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864B3"/>
                </a:solidFill>
              </a:defRPr>
            </a:lvl1pPr>
            <a:lvl2pPr lvl="1">
              <a:buNone/>
              <a:defRPr>
                <a:solidFill>
                  <a:srgbClr val="8864B3"/>
                </a:solidFill>
              </a:defRPr>
            </a:lvl2pPr>
            <a:lvl3pPr lvl="2">
              <a:buNone/>
              <a:defRPr>
                <a:solidFill>
                  <a:srgbClr val="8864B3"/>
                </a:solidFill>
              </a:defRPr>
            </a:lvl3pPr>
            <a:lvl4pPr lvl="3">
              <a:buNone/>
              <a:defRPr>
                <a:solidFill>
                  <a:srgbClr val="8864B3"/>
                </a:solidFill>
              </a:defRPr>
            </a:lvl4pPr>
            <a:lvl5pPr lvl="4">
              <a:buNone/>
              <a:defRPr>
                <a:solidFill>
                  <a:srgbClr val="8864B3"/>
                </a:solidFill>
              </a:defRPr>
            </a:lvl5pPr>
            <a:lvl6pPr lvl="5">
              <a:buNone/>
              <a:defRPr>
                <a:solidFill>
                  <a:srgbClr val="8864B3"/>
                </a:solidFill>
              </a:defRPr>
            </a:lvl6pPr>
            <a:lvl7pPr lvl="6">
              <a:buNone/>
              <a:defRPr>
                <a:solidFill>
                  <a:srgbClr val="8864B3"/>
                </a:solidFill>
              </a:defRPr>
            </a:lvl7pPr>
            <a:lvl8pPr lvl="7">
              <a:buNone/>
              <a:defRPr>
                <a:solidFill>
                  <a:srgbClr val="8864B3"/>
                </a:solidFill>
              </a:defRPr>
            </a:lvl8pPr>
            <a:lvl9pPr lvl="8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Open Sans ExtraBold"/>
              <a:buNone/>
              <a:defRPr sz="24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600"/>
              <a:buNone/>
              <a:defRPr sz="2000">
                <a:solidFill>
                  <a:srgbClr val="8864B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64B3"/>
                </a:solidFill>
              </a:defRPr>
            </a:lvl1pPr>
            <a:lvl2pPr lvl="1" rtl="0">
              <a:buNone/>
              <a:defRPr>
                <a:solidFill>
                  <a:srgbClr val="8864B3"/>
                </a:solidFill>
              </a:defRPr>
            </a:lvl2pPr>
            <a:lvl3pPr lvl="2" rtl="0">
              <a:buNone/>
              <a:defRPr>
                <a:solidFill>
                  <a:srgbClr val="8864B3"/>
                </a:solidFill>
              </a:defRPr>
            </a:lvl3pPr>
            <a:lvl4pPr lvl="3" rtl="0">
              <a:buNone/>
              <a:defRPr>
                <a:solidFill>
                  <a:srgbClr val="8864B3"/>
                </a:solidFill>
              </a:defRPr>
            </a:lvl4pPr>
            <a:lvl5pPr lvl="4" rtl="0">
              <a:buNone/>
              <a:defRPr>
                <a:solidFill>
                  <a:srgbClr val="8864B3"/>
                </a:solidFill>
              </a:defRPr>
            </a:lvl5pPr>
            <a:lvl6pPr lvl="5" rtl="0">
              <a:buNone/>
              <a:defRPr>
                <a:solidFill>
                  <a:srgbClr val="8864B3"/>
                </a:solidFill>
              </a:defRPr>
            </a:lvl6pPr>
            <a:lvl7pPr lvl="6" rtl="0">
              <a:buNone/>
              <a:defRPr>
                <a:solidFill>
                  <a:srgbClr val="8864B3"/>
                </a:solidFill>
              </a:defRPr>
            </a:lvl7pPr>
            <a:lvl8pPr lvl="7" rtl="0">
              <a:buNone/>
              <a:defRPr>
                <a:solidFill>
                  <a:srgbClr val="8864B3"/>
                </a:solidFill>
              </a:defRPr>
            </a:lvl8pPr>
            <a:lvl9pPr lvl="8" rtl="0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64B3"/>
                </a:solidFill>
              </a:defRPr>
            </a:lvl1pPr>
            <a:lvl2pPr lvl="1" rtl="0">
              <a:buNone/>
              <a:defRPr>
                <a:solidFill>
                  <a:srgbClr val="8864B3"/>
                </a:solidFill>
              </a:defRPr>
            </a:lvl2pPr>
            <a:lvl3pPr lvl="2" rtl="0">
              <a:buNone/>
              <a:defRPr>
                <a:solidFill>
                  <a:srgbClr val="8864B3"/>
                </a:solidFill>
              </a:defRPr>
            </a:lvl3pPr>
            <a:lvl4pPr lvl="3" rtl="0">
              <a:buNone/>
              <a:defRPr>
                <a:solidFill>
                  <a:srgbClr val="8864B3"/>
                </a:solidFill>
              </a:defRPr>
            </a:lvl4pPr>
            <a:lvl5pPr lvl="4" rtl="0">
              <a:buNone/>
              <a:defRPr>
                <a:solidFill>
                  <a:srgbClr val="8864B3"/>
                </a:solidFill>
              </a:defRPr>
            </a:lvl5pPr>
            <a:lvl6pPr lvl="5" rtl="0">
              <a:buNone/>
              <a:defRPr>
                <a:solidFill>
                  <a:srgbClr val="8864B3"/>
                </a:solidFill>
              </a:defRPr>
            </a:lvl6pPr>
            <a:lvl7pPr lvl="6" rtl="0">
              <a:buNone/>
              <a:defRPr>
                <a:solidFill>
                  <a:srgbClr val="8864B3"/>
                </a:solidFill>
              </a:defRPr>
            </a:lvl7pPr>
            <a:lvl8pPr lvl="7" rtl="0">
              <a:buNone/>
              <a:defRPr>
                <a:solidFill>
                  <a:srgbClr val="8864B3"/>
                </a:solidFill>
              </a:defRPr>
            </a:lvl8pPr>
            <a:lvl9pPr lvl="8" rtl="0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Open Sans ExtraBold"/>
              <a:buNone/>
              <a:defRPr sz="24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slide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190569" y="992900"/>
            <a:ext cx="28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None/>
              <a:defRPr b="1" sz="14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5"/>
          <p:cNvSpPr txBox="1"/>
          <p:nvPr>
            <p:ph idx="2" type="title"/>
          </p:nvPr>
        </p:nvSpPr>
        <p:spPr>
          <a:xfrm>
            <a:off x="707850" y="1444725"/>
            <a:ext cx="37806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None/>
              <a:defRPr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5138288" y="992900"/>
            <a:ext cx="2815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None/>
              <a:defRPr b="1" sz="14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4655550" y="1444725"/>
            <a:ext cx="37806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None/>
              <a:defRPr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64B3"/>
                </a:solidFill>
              </a:defRPr>
            </a:lvl1pPr>
            <a:lvl2pPr lvl="1" rtl="0">
              <a:buNone/>
              <a:defRPr>
                <a:solidFill>
                  <a:srgbClr val="8864B3"/>
                </a:solidFill>
              </a:defRPr>
            </a:lvl2pPr>
            <a:lvl3pPr lvl="2" rtl="0">
              <a:buNone/>
              <a:defRPr>
                <a:solidFill>
                  <a:srgbClr val="8864B3"/>
                </a:solidFill>
              </a:defRPr>
            </a:lvl3pPr>
            <a:lvl4pPr lvl="3" rtl="0">
              <a:buNone/>
              <a:defRPr>
                <a:solidFill>
                  <a:srgbClr val="8864B3"/>
                </a:solidFill>
              </a:defRPr>
            </a:lvl4pPr>
            <a:lvl5pPr lvl="4" rtl="0">
              <a:buNone/>
              <a:defRPr>
                <a:solidFill>
                  <a:srgbClr val="8864B3"/>
                </a:solidFill>
              </a:defRPr>
            </a:lvl5pPr>
            <a:lvl6pPr lvl="5" rtl="0">
              <a:buNone/>
              <a:defRPr>
                <a:solidFill>
                  <a:srgbClr val="8864B3"/>
                </a:solidFill>
              </a:defRPr>
            </a:lvl6pPr>
            <a:lvl7pPr lvl="6" rtl="0">
              <a:buNone/>
              <a:defRPr>
                <a:solidFill>
                  <a:srgbClr val="8864B3"/>
                </a:solidFill>
              </a:defRPr>
            </a:lvl7pPr>
            <a:lvl8pPr lvl="7" rtl="0">
              <a:buNone/>
              <a:defRPr>
                <a:solidFill>
                  <a:srgbClr val="8864B3"/>
                </a:solidFill>
              </a:defRPr>
            </a:lvl8pPr>
            <a:lvl9pPr lvl="8" rtl="0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Open Sans ExtraBold"/>
              <a:buNone/>
              <a:defRPr sz="24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4572000" y="189120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8864B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slide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67669" y="813800"/>
            <a:ext cx="28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None/>
              <a:defRPr b="1" sz="14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6"/>
          <p:cNvSpPr txBox="1"/>
          <p:nvPr>
            <p:ph idx="2" type="title"/>
          </p:nvPr>
        </p:nvSpPr>
        <p:spPr>
          <a:xfrm>
            <a:off x="707850" y="1444725"/>
            <a:ext cx="37806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None/>
              <a:defRPr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3" type="title"/>
          </p:nvPr>
        </p:nvSpPr>
        <p:spPr>
          <a:xfrm>
            <a:off x="5138288" y="992900"/>
            <a:ext cx="2815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None/>
              <a:defRPr b="1" sz="14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4" type="title"/>
          </p:nvPr>
        </p:nvSpPr>
        <p:spPr>
          <a:xfrm>
            <a:off x="4655550" y="1444725"/>
            <a:ext cx="37806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None/>
              <a:defRPr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2800"/>
              <a:buNone/>
              <a:defRPr>
                <a:solidFill>
                  <a:srgbClr val="8864B3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64B3"/>
                </a:solidFill>
              </a:defRPr>
            </a:lvl1pPr>
            <a:lvl2pPr lvl="1" rtl="0">
              <a:buNone/>
              <a:defRPr>
                <a:solidFill>
                  <a:srgbClr val="8864B3"/>
                </a:solidFill>
              </a:defRPr>
            </a:lvl2pPr>
            <a:lvl3pPr lvl="2" rtl="0">
              <a:buNone/>
              <a:defRPr>
                <a:solidFill>
                  <a:srgbClr val="8864B3"/>
                </a:solidFill>
              </a:defRPr>
            </a:lvl3pPr>
            <a:lvl4pPr lvl="3" rtl="0">
              <a:buNone/>
              <a:defRPr>
                <a:solidFill>
                  <a:srgbClr val="8864B3"/>
                </a:solidFill>
              </a:defRPr>
            </a:lvl4pPr>
            <a:lvl5pPr lvl="4" rtl="0">
              <a:buNone/>
              <a:defRPr>
                <a:solidFill>
                  <a:srgbClr val="8864B3"/>
                </a:solidFill>
              </a:defRPr>
            </a:lvl5pPr>
            <a:lvl6pPr lvl="5" rtl="0">
              <a:buNone/>
              <a:defRPr>
                <a:solidFill>
                  <a:srgbClr val="8864B3"/>
                </a:solidFill>
              </a:defRPr>
            </a:lvl6pPr>
            <a:lvl7pPr lvl="6" rtl="0">
              <a:buNone/>
              <a:defRPr>
                <a:solidFill>
                  <a:srgbClr val="8864B3"/>
                </a:solidFill>
              </a:defRPr>
            </a:lvl7pPr>
            <a:lvl8pPr lvl="7" rtl="0">
              <a:buNone/>
              <a:defRPr>
                <a:solidFill>
                  <a:srgbClr val="8864B3"/>
                </a:solidFill>
              </a:defRPr>
            </a:lvl8pPr>
            <a:lvl9pPr lvl="8" rtl="0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Open Sans ExtraBold"/>
              <a:buNone/>
              <a:defRPr sz="24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4572000" y="189120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8864B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EBE9F0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64B3"/>
                </a:solidFill>
              </a:defRPr>
            </a:lvl1pPr>
            <a:lvl2pPr lvl="1" rtl="0">
              <a:buNone/>
              <a:defRPr>
                <a:solidFill>
                  <a:srgbClr val="8864B3"/>
                </a:solidFill>
              </a:defRPr>
            </a:lvl2pPr>
            <a:lvl3pPr lvl="2" rtl="0">
              <a:buNone/>
              <a:defRPr>
                <a:solidFill>
                  <a:srgbClr val="8864B3"/>
                </a:solidFill>
              </a:defRPr>
            </a:lvl3pPr>
            <a:lvl4pPr lvl="3" rtl="0">
              <a:buNone/>
              <a:defRPr>
                <a:solidFill>
                  <a:srgbClr val="8864B3"/>
                </a:solidFill>
              </a:defRPr>
            </a:lvl4pPr>
            <a:lvl5pPr lvl="4" rtl="0">
              <a:buNone/>
              <a:defRPr>
                <a:solidFill>
                  <a:srgbClr val="8864B3"/>
                </a:solidFill>
              </a:defRPr>
            </a:lvl5pPr>
            <a:lvl6pPr lvl="5" rtl="0">
              <a:buNone/>
              <a:defRPr>
                <a:solidFill>
                  <a:srgbClr val="8864B3"/>
                </a:solidFill>
              </a:defRPr>
            </a:lvl6pPr>
            <a:lvl7pPr lvl="6" rtl="0">
              <a:buNone/>
              <a:defRPr>
                <a:solidFill>
                  <a:srgbClr val="8864B3"/>
                </a:solidFill>
              </a:defRPr>
            </a:lvl7pPr>
            <a:lvl8pPr lvl="7" rtl="0">
              <a:buNone/>
              <a:defRPr>
                <a:solidFill>
                  <a:srgbClr val="8864B3"/>
                </a:solidFill>
              </a:defRPr>
            </a:lvl8pPr>
            <a:lvl9pPr lvl="8" rtl="0">
              <a:buNone/>
              <a:defRPr>
                <a:solidFill>
                  <a:srgbClr val="8864B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Open Sans ExtraBold"/>
              <a:buNone/>
              <a:defRPr sz="24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2600"/>
              <a:buFont typeface="Roboto Medium"/>
              <a:buNone/>
              <a:defRPr b="0" i="0" sz="2600" u="none" cap="none" strike="noStrike">
                <a:solidFill>
                  <a:srgbClr val="432A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hyperlink" Target="https://reurl.cc/6Zjxzk" TargetMode="External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4294967295" type="subTitle"/>
          </p:nvPr>
        </p:nvSpPr>
        <p:spPr>
          <a:xfrm>
            <a:off x="515875" y="3972000"/>
            <a:ext cx="7493700" cy="54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</a:rPr>
              <a:t>SDM Group 4</a:t>
            </a:r>
            <a:endParaRPr sz="1200">
              <a:solidFill>
                <a:srgbClr val="432A5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</a:rPr>
              <a:t>黃靖涵 張智鈞 江采嬪 鍾秉諮 陳恩穎 吳晨瑋 龔雪燕 蕭瑞昕 郭仲嘉</a:t>
            </a:r>
            <a:endParaRPr sz="1200">
              <a:solidFill>
                <a:srgbClr val="432A58"/>
              </a:solidFill>
            </a:endParaRPr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410700" y="1276525"/>
            <a:ext cx="83226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8864B3"/>
                </a:solidFill>
              </a:rPr>
              <a:t>Final Presentation</a:t>
            </a:r>
            <a:endParaRPr sz="2300">
              <a:solidFill>
                <a:srgbClr val="8864B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Formalot</a:t>
            </a:r>
            <a:endParaRPr sz="3200"/>
          </a:p>
        </p:txBody>
      </p:sp>
      <p:sp>
        <p:nvSpPr>
          <p:cNvPr id="44" name="Google Shape;44;p8"/>
          <p:cNvSpPr txBox="1"/>
          <p:nvPr/>
        </p:nvSpPr>
        <p:spPr>
          <a:xfrm>
            <a:off x="1564250" y="201525"/>
            <a:ext cx="266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# 創作者最敏捷的夥伴     # 答題者最公正的裁判</a:t>
            </a:r>
            <a:endParaRPr sz="900">
              <a:solidFill>
                <a:srgbClr val="432A58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5" name="Google Shape;45;p8"/>
          <p:cNvSpPr txBox="1"/>
          <p:nvPr>
            <p:ph idx="4294967295" type="subTitle"/>
          </p:nvPr>
        </p:nvSpPr>
        <p:spPr>
          <a:xfrm>
            <a:off x="7573975" y="4093500"/>
            <a:ext cx="982800" cy="424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432A5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2022/5/25</a:t>
            </a:r>
            <a:endParaRPr b="0" sz="1200">
              <a:solidFill>
                <a:srgbClr val="432A58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348" y="1886023"/>
            <a:ext cx="1371433" cy="13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</a:t>
            </a:r>
            <a:r>
              <a:rPr lang="es" sz="1600"/>
              <a:t>管理</a:t>
            </a:r>
            <a:r>
              <a:rPr lang="es" sz="1600"/>
              <a:t>模組</a:t>
            </a:r>
            <a:endParaRPr sz="1600"/>
          </a:p>
        </p:txBody>
      </p:sp>
      <p:sp>
        <p:nvSpPr>
          <p:cNvPr id="197" name="Google Shape;197;p17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98" name="Google Shape;198;p17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p17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查看問卷：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顯示已製作及已填寫問卷。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問卷狀態標籤：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即時查看問卷狀態。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查看問卷回覆與抽獎：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點選問卷可連結到問卷統計資訊模組及問卷抽獎模組。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7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取得用戶問卷API：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查看用戶互動過的問卷，包含用戶已發布及已填答過的問卷。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關閉問卷API：</a:t>
            </a:r>
            <a:r>
              <a:rPr lang="es" sz="1300">
                <a:solidFill>
                  <a:srgbClr val="432A58"/>
                </a:solidFill>
              </a:rPr>
              <a:t>製作者在抽獎日未到時 可提前關閉問卷，提早抽獎。</a:t>
            </a:r>
            <a:endParaRPr b="1" sz="12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刪除問卷API：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修改問卷刪除狀態，提供誤刪復原機制。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5" y="1664050"/>
            <a:ext cx="4497475" cy="252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</a:t>
            </a:r>
            <a:r>
              <a:rPr lang="es" sz="1600"/>
              <a:t>抽獎</a:t>
            </a:r>
            <a:r>
              <a:rPr lang="es" sz="1600"/>
              <a:t>模組</a:t>
            </a:r>
            <a:endParaRPr sz="1600"/>
          </a:p>
        </p:txBody>
      </p:sp>
      <p:sp>
        <p:nvSpPr>
          <p:cNvPr id="209" name="Google Shape;209;p18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18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問卷的製作者才有權限。</a:t>
            </a:r>
            <a:endParaRPr b="1"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查看可抽獎人名單。</a:t>
            </a:r>
            <a:endParaRPr b="1"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判斷抽獎狀態，分為</a:t>
            </a:r>
            <a:endParaRPr b="1"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○"/>
            </a:pP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尚未到抽獎日期。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○"/>
            </a:pP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已到抽獎日但尚未進行自動抽獎。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○"/>
            </a:pP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已到抽獎日且已抽獎。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18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自動修改問卷狀態API：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系統每分鐘確認是否有問卷已達截止時間或關閉狀態，若有則進行狀態修改。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自動抽獎API：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系統每分鐘確認是否有問卷是否需要進行抽獎，若有則進行抽獎。</a:t>
            </a:r>
            <a:endParaRPr b="1"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中獎通知信API：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寄發中獎及領獎通知。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1322" t="0"/>
          <a:stretch/>
        </p:blipFill>
        <p:spPr>
          <a:xfrm>
            <a:off x="193900" y="1646400"/>
            <a:ext cx="4438026" cy="28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</a:t>
            </a:r>
            <a:r>
              <a:rPr lang="es" sz="1600"/>
              <a:t>探索</a:t>
            </a:r>
            <a:r>
              <a:rPr lang="es" sz="1600"/>
              <a:t>模組</a:t>
            </a:r>
            <a:endParaRPr sz="1600"/>
          </a:p>
        </p:txBody>
      </p:sp>
      <p:sp>
        <p:nvSpPr>
          <p:cNvPr id="221" name="Google Shape;221;p19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3" name="Google Shape;223;p19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下拉式選單設定篩選標籤：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使用者可選擇以禮物標籤或學術標籤進行篩選。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關鍵字輸入框：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使用者也可以直接輸入關鍵字，透過系統模糊搜尋查找問卷。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19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關鍵字篩選API：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以22種學術標籤及9種禮物標籤做問卷篩選。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模糊搜索API：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提供中英文模糊搜索，以Gestalt Pattern Matching作問卷資訊與關鍵字的相似排序。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4650"/>
            <a:ext cx="4497475" cy="281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系統安全性與測試</a:t>
            </a:r>
            <a:endParaRPr/>
          </a:p>
        </p:txBody>
      </p:sp>
      <p:sp>
        <p:nvSpPr>
          <p:cNvPr id="233" name="Google Shape;233;p20"/>
          <p:cNvSpPr txBox="1"/>
          <p:nvPr>
            <p:ph idx="4294967295" type="title"/>
          </p:nvPr>
        </p:nvSpPr>
        <p:spPr>
          <a:xfrm>
            <a:off x="367663" y="801300"/>
            <a:ext cx="28152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系統安全性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13683" l="0" r="70675" t="8300"/>
          <a:stretch/>
        </p:blipFill>
        <p:spPr>
          <a:xfrm>
            <a:off x="4624676" y="5439500"/>
            <a:ext cx="537300" cy="6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595675" y="1416563"/>
            <a:ext cx="1883700" cy="751200"/>
          </a:xfrm>
          <a:prstGeom prst="roundRect">
            <a:avLst>
              <a:gd fmla="val 16667" name="adj"/>
            </a:avLst>
          </a:prstGeom>
          <a:solidFill>
            <a:srgbClr val="8864B3">
              <a:alpha val="60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Secrecy</a:t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4374699" y="-1674100"/>
            <a:ext cx="3956700" cy="16083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367549" y="-1617732"/>
            <a:ext cx="3956700" cy="16083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1829281" y="-2019383"/>
            <a:ext cx="39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系統使用JWT及Refresh Token管理使用者權限及權限時效性，單一Token時效為120分鐘。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4624681" y="-799733"/>
            <a:ext cx="39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用戶註冊、登入的injection防護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0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595675" y="2304438"/>
            <a:ext cx="1883700" cy="751200"/>
          </a:xfrm>
          <a:prstGeom prst="roundRect">
            <a:avLst>
              <a:gd fmla="val 16667" name="adj"/>
            </a:avLst>
          </a:prstGeom>
          <a:solidFill>
            <a:srgbClr val="8864B3">
              <a:alpha val="60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Privacy</a:t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595675" y="3205413"/>
            <a:ext cx="1883700" cy="751200"/>
          </a:xfrm>
          <a:prstGeom prst="roundRect">
            <a:avLst>
              <a:gd fmla="val 16667" name="adj"/>
            </a:avLst>
          </a:prstGeom>
          <a:solidFill>
            <a:srgbClr val="8864B3">
              <a:alpha val="60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Access Control</a:t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595675" y="4106372"/>
            <a:ext cx="1883700" cy="751200"/>
          </a:xfrm>
          <a:prstGeom prst="roundRect">
            <a:avLst>
              <a:gd fmla="val 16667" name="adj"/>
            </a:avLst>
          </a:prstGeom>
          <a:solidFill>
            <a:srgbClr val="8864B3">
              <a:alpha val="60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Robustness</a:t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2656775" y="1423381"/>
            <a:ext cx="6015600" cy="7512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系統加入CORS (Cross Origin Resource Sharing）協議，重要傳輸資訊如使用者 id、問卷填寫結果等均不會揭露於 URL 上。</a:t>
            </a:r>
            <a:endParaRPr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656775" y="2311252"/>
            <a:ext cx="6015600" cy="7512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系統在會員須知頁面詳述會員個人資料之安全與個人資料的搜集、處理、利用範圍。</a:t>
            </a:r>
            <a:endParaRPr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2656775" y="3215636"/>
            <a:ext cx="6015600" cy="7512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系統使用 JWT 及 Refresh Token 管理使用者權限及權限時效性，單一Token 時效為120分鐘。此外問卷製作者與填答者可參訪的資訊亦不同</a:t>
            </a:r>
            <a:r>
              <a:rPr lang="es">
                <a:solidFill>
                  <a:srgbClr val="432A5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。</a:t>
            </a:r>
            <a:endParaRPr sz="1500">
              <a:solidFill>
                <a:srgbClr val="432A58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2656775" y="4120004"/>
            <a:ext cx="6015600" cy="7512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系統使用 PostgreSQL 的 Psycopg2 套件，使用字串參數方式將使用者輸入傳入 query 時會對該參數作 sanitize，阻擋惡意的SQL Injection。</a:t>
            </a:r>
            <a:endParaRPr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/>
          <p:nvPr/>
        </p:nvSpPr>
        <p:spPr>
          <a:xfrm>
            <a:off x="4475238" y="510275"/>
            <a:ext cx="4472700" cy="4436700"/>
          </a:xfrm>
          <a:prstGeom prst="roundRect">
            <a:avLst>
              <a:gd fmla="val 4471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1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系統安全性與</a:t>
            </a:r>
            <a:r>
              <a:rPr lang="es"/>
              <a:t>測試</a:t>
            </a:r>
            <a:endParaRPr/>
          </a:p>
        </p:txBody>
      </p:sp>
      <p:sp>
        <p:nvSpPr>
          <p:cNvPr id="254" name="Google Shape;254;p21"/>
          <p:cNvSpPr txBox="1"/>
          <p:nvPr>
            <p:ph idx="4294967295" type="title"/>
          </p:nvPr>
        </p:nvSpPr>
        <p:spPr>
          <a:xfrm>
            <a:off x="367663" y="801300"/>
            <a:ext cx="28152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QA與並行控制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367675" y="1408475"/>
            <a:ext cx="3956700" cy="3527700"/>
          </a:xfrm>
          <a:prstGeom prst="roundRect">
            <a:avLst>
              <a:gd fmla="val 4471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450695" y="1464839"/>
            <a:ext cx="17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Concurrency</a:t>
            </a:r>
            <a:endParaRPr b="1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494425" y="1963400"/>
            <a:ext cx="3703200" cy="1258200"/>
          </a:xfrm>
          <a:prstGeom prst="roundRect">
            <a:avLst>
              <a:gd fmla="val 11254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53600" y="1952813"/>
            <a:ext cx="2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保證並行</a:t>
            </a:r>
            <a:endParaRPr b="1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494425" y="3319950"/>
            <a:ext cx="3703200" cy="1436700"/>
          </a:xfrm>
          <a:prstGeom prst="roundRect">
            <a:avLst>
              <a:gd fmla="val 11780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253600" y="3319953"/>
            <a:ext cx="2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並行控制</a:t>
            </a:r>
            <a:endParaRPr b="1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494425" y="2420825"/>
            <a:ext cx="37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Flask server預設支援multi-threaded，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故可供多個clients同時發送requests。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494425" y="3720150"/>
            <a:ext cx="37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避免直接READ/WRITE全域變數</a:t>
            </a: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。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跨資料表操作時以Transaction進行，確保Atomicity。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5936008" y="510264"/>
            <a:ext cx="17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系統測試 (part)</a:t>
            </a:r>
            <a:endParaRPr b="1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1341" r="0" t="0"/>
          <a:stretch/>
        </p:blipFill>
        <p:spPr>
          <a:xfrm>
            <a:off x="4617200" y="1041825"/>
            <a:ext cx="4246650" cy="36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5524000" y="1437148"/>
            <a:ext cx="2268600" cy="226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8864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在 Formalot，你還可以... (用我們的API)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>
            <p:ph idx="4294967295" type="title"/>
          </p:nvPr>
        </p:nvSpPr>
        <p:spPr>
          <a:xfrm>
            <a:off x="867300" y="3973750"/>
            <a:ext cx="74094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8864B3"/>
                </a:solidFill>
                <a:latin typeface="Arial"/>
                <a:ea typeface="Arial"/>
                <a:cs typeface="Arial"/>
                <a:sym typeface="Arial"/>
              </a:rPr>
              <a:t>https://reurl.cc/9G3AV8</a:t>
            </a:r>
            <a:endParaRPr b="1" sz="2000">
              <a:solidFill>
                <a:srgbClr val="8864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698975" y="1348050"/>
            <a:ext cx="4668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901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Font typeface="Roboto Medium"/>
              <a:buChar char="●"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探索模組 Explore Module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619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200"/>
              <a:buFont typeface="Roboto Medium"/>
              <a:buChar char="○"/>
            </a:pPr>
            <a:r>
              <a:rPr lang="es" sz="12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Fuzzy Search</a:t>
            </a:r>
            <a:endParaRPr sz="12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6619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200"/>
              <a:buFont typeface="Roboto Medium"/>
              <a:buChar char="○"/>
            </a:pPr>
            <a:r>
              <a:rPr lang="es" sz="12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 Filter</a:t>
            </a:r>
            <a:endParaRPr sz="12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415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Font typeface="Roboto Medium"/>
              <a:buChar char="●"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首頁模組 Homepage Module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71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Medium"/>
              <a:buChar char="○"/>
            </a:pPr>
            <a:r>
              <a:rPr lang="es" sz="12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Homepage Recommendation</a:t>
            </a:r>
            <a:endParaRPr sz="12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415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Font typeface="Roboto Medium"/>
              <a:buChar char="●"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抽獎模組 Lottery Module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619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200"/>
              <a:buFont typeface="Roboto Medium"/>
              <a:buChar char="○"/>
            </a:pPr>
            <a:r>
              <a:rPr lang="es" sz="12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Gift List</a:t>
            </a:r>
            <a:endParaRPr sz="12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6619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200"/>
              <a:buFont typeface="Roboto Medium"/>
              <a:buChar char="○"/>
            </a:pPr>
            <a:r>
              <a:rPr lang="es" sz="12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Lottery Results</a:t>
            </a:r>
            <a:endParaRPr b="1" sz="12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748" y="1592198"/>
            <a:ext cx="1959100" cy="1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23"/>
          <p:cNvSpPr txBox="1"/>
          <p:nvPr>
            <p:ph idx="4294967295" type="title"/>
          </p:nvPr>
        </p:nvSpPr>
        <p:spPr>
          <a:xfrm>
            <a:off x="867300" y="3973750"/>
            <a:ext cx="74094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8864B3"/>
                </a:solidFill>
                <a:latin typeface="Arial"/>
                <a:ea typeface="Arial"/>
                <a:cs typeface="Arial"/>
                <a:sym typeface="Arial"/>
              </a:rPr>
              <a:t>https://sdmg4.herokuapp.com/</a:t>
            </a:r>
            <a:endParaRPr b="1" sz="2000">
              <a:solidFill>
                <a:srgbClr val="8864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6383275" y="1437148"/>
            <a:ext cx="2268600" cy="226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8864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0" l="0" r="0" t="2276"/>
          <a:stretch/>
        </p:blipFill>
        <p:spPr>
          <a:xfrm>
            <a:off x="248100" y="1437150"/>
            <a:ext cx="5922975" cy="23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801" y="1548945"/>
            <a:ext cx="2045550" cy="20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開發方法與工具</a:t>
            </a:r>
            <a:endParaRPr/>
          </a:p>
        </p:txBody>
      </p:sp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2" name="Google Shape;292;p24"/>
          <p:cNvPicPr preferRelativeResize="0"/>
          <p:nvPr/>
        </p:nvPicPr>
        <p:blipFill rotWithShape="1">
          <a:blip r:embed="rId3">
            <a:alphaModFix/>
          </a:blip>
          <a:srcRect b="4425" l="0" r="0" t="4888"/>
          <a:stretch/>
        </p:blipFill>
        <p:spPr>
          <a:xfrm>
            <a:off x="306663" y="985865"/>
            <a:ext cx="8530674" cy="364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8" name="Google Shape;298;p25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</a:t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901" y="177675"/>
            <a:ext cx="3572399" cy="47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367664" y="985875"/>
            <a:ext cx="4575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257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 Medium"/>
              <a:buChar char="●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3 milestone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257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 Medium"/>
              <a:buChar char="●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Sprint cycle: 2 weeks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Char char="○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Total 5 sprints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257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 Medium"/>
              <a:buChar char="●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Scrum events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Char char="○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Building backlog (before milestone)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Char char="○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Retrospective (end of sprint)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600"/>
              <a:buFont typeface="Roboto"/>
              <a:buChar char="○"/>
            </a:pPr>
            <a:r>
              <a:rPr b="1" lang="es" sz="16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Planning (end of sprint)</a:t>
            </a:r>
            <a:endParaRPr b="1" sz="16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6" name="Google Shape;306;p26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Jira</a:t>
            </a:r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26503" t="4861"/>
          <a:stretch/>
        </p:blipFill>
        <p:spPr>
          <a:xfrm>
            <a:off x="4826500" y="1917975"/>
            <a:ext cx="3661548" cy="25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0" y="2026549"/>
            <a:ext cx="4228775" cy="10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/>
          <p:nvPr/>
        </p:nvSpPr>
        <p:spPr>
          <a:xfrm>
            <a:off x="367676" y="1056175"/>
            <a:ext cx="3965700" cy="583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Backlog</a:t>
            </a:r>
            <a:endParaRPr b="1" sz="16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4891025" y="1056175"/>
            <a:ext cx="3532500" cy="583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Kanban</a:t>
            </a:r>
            <a:endParaRPr b="1" sz="16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1098525" y="1189374"/>
            <a:ext cx="33459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系統功能說明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1102625" y="3483976"/>
            <a:ext cx="33459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系統</a:t>
            </a: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開發說明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5442575" y="1189377"/>
            <a:ext cx="33459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9"/>
          <p:cNvSpPr/>
          <p:nvPr/>
        </p:nvSpPr>
        <p:spPr>
          <a:xfrm>
            <a:off x="5442575" y="2498967"/>
            <a:ext cx="33459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專案管理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503825" y="1189375"/>
            <a:ext cx="5487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503825" y="3483975"/>
            <a:ext cx="5487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9"/>
          <p:cNvSpPr txBox="1"/>
          <p:nvPr/>
        </p:nvSpPr>
        <p:spPr>
          <a:xfrm>
            <a:off x="1052525" y="1637700"/>
            <a:ext cx="2326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首頁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會員管理模組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問卷製作</a:t>
            </a: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問卷管理</a:t>
            </a: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問卷填答模組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問卷抽獎</a:t>
            </a: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問卷探索</a:t>
            </a: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模組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1052525" y="3921325"/>
            <a:ext cx="23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系統安全性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系統穩健性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4846500" y="1189375"/>
            <a:ext cx="5487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5395200" y="1637700"/>
            <a:ext cx="23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Web API 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Formalot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4846500" y="2498963"/>
            <a:ext cx="5487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5442575" y="3809430"/>
            <a:ext cx="33459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專案</a:t>
            </a: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分工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4846500" y="3809425"/>
            <a:ext cx="548700" cy="498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395200" y="2948163"/>
            <a:ext cx="23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工具說明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Scrum進度說明</a:t>
            </a:r>
            <a:endParaRPr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Roadmap</a:t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5491650" y="977050"/>
            <a:ext cx="2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175" y="201763"/>
            <a:ext cx="4756599" cy="47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 1</a:t>
            </a:r>
            <a:endParaRPr/>
          </a:p>
        </p:txBody>
      </p:sp>
      <p:sp>
        <p:nvSpPr>
          <p:cNvPr id="324" name="Google Shape;324;p28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3574575" y="899725"/>
            <a:ext cx="4921799" cy="3819525"/>
            <a:chOff x="367675" y="985875"/>
            <a:chExt cx="4921799" cy="3819525"/>
          </a:xfrm>
        </p:grpSpPr>
        <p:pic>
          <p:nvPicPr>
            <p:cNvPr id="326" name="Google Shape;326;p28"/>
            <p:cNvPicPr preferRelativeResize="0"/>
            <p:nvPr/>
          </p:nvPicPr>
          <p:blipFill rotWithShape="1">
            <a:blip r:embed="rId3">
              <a:alphaModFix/>
            </a:blip>
            <a:srcRect b="0" l="0" r="46481" t="0"/>
            <a:stretch/>
          </p:blipFill>
          <p:spPr>
            <a:xfrm>
              <a:off x="367675" y="985875"/>
              <a:ext cx="3068800" cy="381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8"/>
            <p:cNvPicPr preferRelativeResize="0"/>
            <p:nvPr/>
          </p:nvPicPr>
          <p:blipFill rotWithShape="1">
            <a:blip r:embed="rId3">
              <a:alphaModFix/>
            </a:blip>
            <a:srcRect b="0" l="57914" r="9769" t="0"/>
            <a:stretch/>
          </p:blipFill>
          <p:spPr>
            <a:xfrm>
              <a:off x="3436475" y="985875"/>
              <a:ext cx="1853000" cy="381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28"/>
          <p:cNvSpPr txBox="1"/>
          <p:nvPr/>
        </p:nvSpPr>
        <p:spPr>
          <a:xfrm>
            <a:off x="367687" y="985875"/>
            <a:ext cx="2431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專案初始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前後端分開作業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前端：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Component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主動線的介面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25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後端：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資料庫建置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假資料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基本API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 2</a:t>
            </a:r>
            <a:endParaRPr/>
          </a:p>
        </p:txBody>
      </p:sp>
      <p:sp>
        <p:nvSpPr>
          <p:cNvPr id="334" name="Google Shape;334;p29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5" name="Google Shape;3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575" y="866425"/>
            <a:ext cx="4642800" cy="38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/>
          <p:cNvSpPr txBox="1"/>
          <p:nvPr/>
        </p:nvSpPr>
        <p:spPr>
          <a:xfrm>
            <a:off x="367687" y="985875"/>
            <a:ext cx="2431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前後端</a:t>
            </a: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開始串接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前端：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各頁面進階功能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25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後端：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舊API</a:t>
            </a: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更新</a:t>
            </a:r>
            <a:b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" sz="11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例如新增判斷</a:t>
            </a:r>
            <a:endParaRPr b="1" sz="11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進階</a:t>
            </a: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JWT token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Refresh token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 3</a:t>
            </a:r>
            <a:endParaRPr/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600" y="866425"/>
            <a:ext cx="4010774" cy="38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367671" y="985875"/>
            <a:ext cx="33144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35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前端：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RWD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多語言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提升頁面完整度與一致性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25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後端：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資料庫優化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Cache</a:t>
            </a: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機制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25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Roboto"/>
              <a:buChar char="●"/>
            </a:pPr>
            <a:r>
              <a:rPr b="1"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部署與系統測試</a:t>
            </a:r>
            <a:endParaRPr b="1" sz="13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0" name="Google Shape;350;p31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Cumulative Flow Diagram</a:t>
            </a:r>
            <a:endParaRPr sz="1600"/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275"/>
            <a:ext cx="8832358" cy="342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7" name="Google Shape;357;p32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團隊分工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8" name="Google Shape;358;p32"/>
          <p:cNvGraphicFramePr/>
          <p:nvPr/>
        </p:nvGraphicFramePr>
        <p:xfrm>
          <a:off x="624538" y="1108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{0FA4641B-93DF-49A3-96A4-2B50FAA69199}</a:tableStyleId>
              </a:tblPr>
              <a:tblGrid>
                <a:gridCol w="1322650"/>
                <a:gridCol w="1558575"/>
                <a:gridCol w="2722125"/>
                <a:gridCol w="2291550"/>
              </a:tblGrid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學號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64B3">
                        <a:alpha val="6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姓名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64B3">
                        <a:alpha val="6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開發角色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64B3">
                        <a:alpha val="6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Scrum角色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64B3">
                        <a:alpha val="60120"/>
                      </a:srgbClr>
                    </a:solidFill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R10725025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郭仲嘉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highlight>
                            <a:srgbClr val="CFE2F3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Front-end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, </a:t>
                      </a: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Tech Lead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Open Sans Medium"/>
                        <a:buChar char="-"/>
                      </a:pPr>
                      <a:r>
                        <a:t/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R10725034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江采嬪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highlight>
                            <a:srgbClr val="CFE2F3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Front-end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, </a:t>
                      </a: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UI/UX Designer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Open Sans Medium"/>
                        <a:buChar char="-"/>
                      </a:pPr>
                      <a:r>
                        <a:t/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R10725043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龔雪燕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highlight>
                            <a:srgbClr val="F4CCCC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Back-end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Product Owner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R10725048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黃靖涵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highlight>
                            <a:srgbClr val="F4CCCC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Back-end</a:t>
                      </a:r>
                      <a:endParaRPr sz="1300">
                        <a:highlight>
                          <a:srgbClr val="F4CCCC"/>
                        </a:highlight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Scrum Master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R10725051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吳晨瑋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highlight>
                            <a:srgbClr val="F4CCCC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Back-end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Product Owner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R10725053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鍾秉諮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highlight>
                            <a:srgbClr val="F4CCCC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Back-end</a:t>
                      </a: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, </a:t>
                      </a: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Tech Lead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Open Sans Medium"/>
                        <a:buChar char="-"/>
                      </a:pPr>
                      <a:r>
                        <a:t/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R10725054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蕭瑞昕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highlight>
                            <a:srgbClr val="CFE2F3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Front-end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Product Owner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R10725056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陳恩穎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highlight>
                            <a:srgbClr val="CFE2F3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Front-end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Scrum Master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R09725051 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432A58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張智鈞</a:t>
                      </a:r>
                      <a:endParaRPr sz="1300">
                        <a:solidFill>
                          <a:srgbClr val="432A58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highlight>
                            <a:srgbClr val="CFE2F3"/>
                          </a:highlight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Front-end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Open Sans Medium"/>
                        <a:buChar char="-"/>
                      </a:pPr>
                      <a:r>
                        <a:t/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E9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title"/>
          </p:nvPr>
        </p:nvSpPr>
        <p:spPr>
          <a:xfrm>
            <a:off x="410700" y="1716600"/>
            <a:ext cx="83226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Thank you</a:t>
            </a:r>
            <a:endParaRPr/>
          </a:p>
        </p:txBody>
      </p:sp>
      <p:sp>
        <p:nvSpPr>
          <p:cNvPr id="364" name="Google Shape;36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type="title"/>
          </p:nvPr>
        </p:nvSpPr>
        <p:spPr>
          <a:xfrm>
            <a:off x="410700" y="1716600"/>
            <a:ext cx="83226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Q&amp;A</a:t>
            </a:r>
            <a:endParaRPr/>
          </a:p>
        </p:txBody>
      </p:sp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type="title"/>
          </p:nvPr>
        </p:nvSpPr>
        <p:spPr>
          <a:xfrm>
            <a:off x="410700" y="1716600"/>
            <a:ext cx="83226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Appendix</a:t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/>
          <p:nvPr/>
        </p:nvSpPr>
        <p:spPr>
          <a:xfrm>
            <a:off x="2229550" y="1057725"/>
            <a:ext cx="1908000" cy="28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3" name="Google Shape;383;p36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裝置與相容性</a:t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4258900" y="1057725"/>
            <a:ext cx="1908000" cy="28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6288250" y="1057725"/>
            <a:ext cx="1908000" cy="28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691950" y="1750987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 txBox="1"/>
          <p:nvPr/>
        </p:nvSpPr>
        <p:spPr>
          <a:xfrm>
            <a:off x="788768" y="1862683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Open Sans"/>
                <a:ea typeface="Open Sans"/>
                <a:cs typeface="Open Sans"/>
                <a:sym typeface="Open Sans"/>
              </a:rPr>
              <a:t>Desktop</a:t>
            </a:r>
            <a:endParaRPr b="1">
              <a:solidFill>
                <a:srgbClr val="8864B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691950" y="2418176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788768" y="2529872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Open Sans"/>
                <a:ea typeface="Open Sans"/>
                <a:cs typeface="Open Sans"/>
                <a:sym typeface="Open Sans"/>
              </a:rPr>
              <a:t>Mobile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691950" y="3096557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788768" y="3208253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Tablet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300" y="1169432"/>
            <a:ext cx="480502" cy="48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550" y="10940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991" y="113531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2791302" y="2522000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2756950" y="1833475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2791300" y="3199375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4786300" y="1833450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6849750" y="1833475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6849750" y="2522000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6849750" y="3199375"/>
            <a:ext cx="9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✅ pass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4377750" y="4556125"/>
            <a:ext cx="332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254000" marR="254000" rtl="0" algn="ctr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s" sz="1200">
                <a:solidFill>
                  <a:srgbClr val="8864B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 case:</a:t>
            </a:r>
            <a:r>
              <a:rPr lang="es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s" sz="1200" u="sng">
                <a:solidFill>
                  <a:srgbClr val="8864B3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https://reurl.cc/6Zjxzk</a:t>
            </a:r>
            <a:endParaRPr sz="1200">
              <a:solidFill>
                <a:srgbClr val="8864B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3" name="Google Shape;40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048" y="4088006"/>
            <a:ext cx="853200" cy="85321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 txBox="1"/>
          <p:nvPr/>
        </p:nvSpPr>
        <p:spPr>
          <a:xfrm>
            <a:off x="4786300" y="2522013"/>
            <a:ext cx="8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4786300" y="3194775"/>
            <a:ext cx="8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在 Formalot，你可以...</a:t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904295" y="1356307"/>
            <a:ext cx="2463600" cy="146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BE9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743837" y="1356307"/>
            <a:ext cx="2463600" cy="272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BE9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3417612" y="1356075"/>
            <a:ext cx="2266800" cy="272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BE9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743837" y="1120050"/>
            <a:ext cx="2463600" cy="583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瀏覽問卷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3417612" y="1120050"/>
            <a:ext cx="2266800" cy="583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製作與發布問卷</a:t>
            </a:r>
            <a:endParaRPr b="1" sz="16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5904295" y="1120050"/>
            <a:ext cx="2463600" cy="583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管理問卷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0"/>
          <p:cNvSpPr txBox="1"/>
          <p:nvPr>
            <p:ph idx="4294967295" type="title"/>
          </p:nvPr>
        </p:nvSpPr>
        <p:spPr>
          <a:xfrm>
            <a:off x="3487021" y="1734890"/>
            <a:ext cx="20118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編輯問卷標題、描述</a:t>
            </a:r>
            <a:endParaRPr sz="1300">
              <a:solidFill>
                <a:srgbClr val="8864B3"/>
              </a:solidFill>
            </a:endParaRPr>
          </a:p>
          <a:p>
            <a:pPr indent="-177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編輯題型、題目</a:t>
            </a:r>
            <a:endParaRPr sz="1300">
              <a:solidFill>
                <a:srgbClr val="8864B3"/>
              </a:solidFill>
            </a:endParaRPr>
          </a:p>
          <a:p>
            <a:pPr indent="-177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設定抽獎時間</a:t>
            </a:r>
            <a:endParaRPr sz="1300">
              <a:solidFill>
                <a:srgbClr val="8864B3"/>
              </a:solidFill>
            </a:endParaRPr>
          </a:p>
          <a:p>
            <a:pPr indent="-177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設定獎項與數量</a:t>
            </a:r>
            <a:endParaRPr sz="1300">
              <a:solidFill>
                <a:srgbClr val="8864B3"/>
              </a:solidFill>
            </a:endParaRPr>
          </a:p>
          <a:p>
            <a:pPr indent="-9525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864B3"/>
              </a:solidFill>
            </a:endParaRPr>
          </a:p>
        </p:txBody>
      </p:sp>
      <p:sp>
        <p:nvSpPr>
          <p:cNvPr id="80" name="Google Shape;80;p10"/>
          <p:cNvSpPr txBox="1"/>
          <p:nvPr>
            <p:ph idx="4294967295" type="title"/>
          </p:nvPr>
        </p:nvSpPr>
        <p:spPr>
          <a:xfrm>
            <a:off x="5936556" y="1734909"/>
            <a:ext cx="2463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254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關閉、刪除問卷</a:t>
            </a:r>
            <a:endParaRPr sz="1300">
              <a:solidFill>
                <a:srgbClr val="8864B3"/>
              </a:solidFill>
            </a:endParaRPr>
          </a:p>
          <a:p>
            <a:pPr indent="-17254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查看所有已發布/已填寫問卷</a:t>
            </a:r>
            <a:endParaRPr sz="1300">
              <a:solidFill>
                <a:srgbClr val="8864B3"/>
              </a:solidFill>
            </a:endParaRPr>
          </a:p>
          <a:p>
            <a:pPr indent="-17254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自動抽獎與email通知</a:t>
            </a:r>
            <a:endParaRPr sz="1300">
              <a:solidFill>
                <a:srgbClr val="8864B3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417613" y="3011225"/>
            <a:ext cx="2266800" cy="549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填寫問卷</a:t>
            </a:r>
            <a:endParaRPr b="1" sz="16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0"/>
          <p:cNvSpPr txBox="1"/>
          <p:nvPr>
            <p:ph idx="4294967295" type="title"/>
          </p:nvPr>
        </p:nvSpPr>
        <p:spPr>
          <a:xfrm>
            <a:off x="3487020" y="3592159"/>
            <a:ext cx="20118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400"/>
              <a:buChar char="●"/>
            </a:pPr>
            <a:r>
              <a:rPr lang="es" sz="1300">
                <a:solidFill>
                  <a:srgbClr val="8864B3"/>
                </a:solidFill>
              </a:rPr>
              <a:t>就是</a:t>
            </a:r>
            <a:r>
              <a:rPr lang="es" sz="1300">
                <a:solidFill>
                  <a:srgbClr val="8864B3"/>
                </a:solidFill>
              </a:rPr>
              <a:t>填寫問卷</a:t>
            </a:r>
            <a:endParaRPr sz="700">
              <a:solidFill>
                <a:srgbClr val="8864B3"/>
              </a:solidFill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776062" y="1776475"/>
            <a:ext cx="2431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2551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首頁推薦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25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最熱門</a:t>
            </a:r>
            <a:r>
              <a:rPr lang="es" sz="13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排序</a:t>
            </a:r>
            <a:endParaRPr sz="13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725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○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最新</a:t>
            </a:r>
            <a:r>
              <a:rPr lang="es" sz="13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排序</a:t>
            </a:r>
            <a:endParaRPr sz="13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72551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●"/>
            </a:pPr>
            <a:r>
              <a:rPr b="1" lang="es" sz="1300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探索</a:t>
            </a:r>
            <a:endParaRPr b="1" sz="1300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25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○"/>
            </a:pPr>
            <a:r>
              <a:rPr lang="es" sz="13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模糊搜尋 </a:t>
            </a:r>
            <a:r>
              <a:rPr b="1" lang="es"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問卷名稱、描述...</a:t>
            </a:r>
            <a:endParaRPr sz="13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725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○"/>
            </a:pPr>
            <a:r>
              <a:rPr lang="es" sz="13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篩選學術領域</a:t>
            </a:r>
            <a:endParaRPr sz="13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72549" lvl="1" marL="54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Font typeface="Roboto Medium"/>
              <a:buChar char="○"/>
            </a:pPr>
            <a:r>
              <a:rPr lang="es" sz="1300">
                <a:solidFill>
                  <a:srgbClr val="8864B3"/>
                </a:solidFill>
                <a:latin typeface="Roboto Medium"/>
                <a:ea typeface="Roboto Medium"/>
                <a:cs typeface="Roboto Medium"/>
                <a:sym typeface="Roboto Medium"/>
              </a:rPr>
              <a:t>篩選獎品類型</a:t>
            </a:r>
            <a:endParaRPr sz="1300">
              <a:solidFill>
                <a:srgbClr val="8864B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5904342" y="3233958"/>
            <a:ext cx="2463600" cy="84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BE9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5904300" y="3011225"/>
            <a:ext cx="2463600" cy="5499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個人資料</a:t>
            </a:r>
            <a:endParaRPr b="1" sz="15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0"/>
          <p:cNvSpPr txBox="1"/>
          <p:nvPr>
            <p:ph idx="4294967295" type="title"/>
          </p:nvPr>
        </p:nvSpPr>
        <p:spPr>
          <a:xfrm>
            <a:off x="5936550" y="3592152"/>
            <a:ext cx="24636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254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64B3"/>
              </a:buClr>
              <a:buSzPts val="1300"/>
              <a:buChar char="●"/>
            </a:pPr>
            <a:r>
              <a:rPr lang="es" sz="1300">
                <a:solidFill>
                  <a:srgbClr val="8864B3"/>
                </a:solidFill>
              </a:rPr>
              <a:t>更新頭貼等個人資料</a:t>
            </a:r>
            <a:endParaRPr sz="1300">
              <a:solidFill>
                <a:srgbClr val="8864B3"/>
              </a:solidFill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743837" y="4172982"/>
            <a:ext cx="7623900" cy="660600"/>
          </a:xfrm>
          <a:prstGeom prst="roundRect">
            <a:avLst>
              <a:gd fmla="val 16667" name="adj"/>
            </a:avLst>
          </a:prstGeom>
          <a:solidFill>
            <a:srgbClr val="886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BE9F0"/>
                </a:solidFill>
                <a:latin typeface="Open Sans"/>
                <a:ea typeface="Open Sans"/>
                <a:cs typeface="Open Sans"/>
                <a:sym typeface="Open Sans"/>
              </a:rPr>
              <a:t>一站式管理生活中的問卷</a:t>
            </a:r>
            <a:endParaRPr b="1" sz="1700">
              <a:solidFill>
                <a:srgbClr val="EBE9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2229550" y="1057725"/>
            <a:ext cx="1908000" cy="39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競品優劣勢分析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258900" y="1057725"/>
            <a:ext cx="1908000" cy="39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6288250" y="1057725"/>
            <a:ext cx="1908000" cy="39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864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992" y="1165774"/>
            <a:ext cx="1009814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103" y="1207878"/>
            <a:ext cx="972586" cy="32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 rotWithShape="1">
          <a:blip r:embed="rId5">
            <a:alphaModFix/>
          </a:blip>
          <a:srcRect b="13683" l="0" r="0" t="8300"/>
          <a:stretch/>
        </p:blipFill>
        <p:spPr>
          <a:xfrm>
            <a:off x="2619320" y="1165774"/>
            <a:ext cx="1128479" cy="4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/>
          <p:nvPr/>
        </p:nvSpPr>
        <p:spPr>
          <a:xfrm>
            <a:off x="736275" y="1621187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432588" y="1658185"/>
            <a:ext cx="1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加入不同問題區塊只需要點擊1個步驟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833093" y="1732883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問卷設計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4405438" y="1658185"/>
            <a:ext cx="1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加入不同問題區塊只需要點擊2個步驟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1"/>
          <p:cNvSpPr txBox="1"/>
          <p:nvPr/>
        </p:nvSpPr>
        <p:spPr>
          <a:xfrm>
            <a:off x="6434788" y="1658185"/>
            <a:ext cx="1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加入不同問題區塊只需要點擊1個步驟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736275" y="2288376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2229550" y="2325375"/>
            <a:ext cx="19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有簡答題回覆分析功能，自動生成文字雲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833093" y="2400072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查看問卷回覆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4405438" y="2325373"/>
            <a:ext cx="1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僅有數字回覆的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視覺化圖表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6288400" y="2325375"/>
            <a:ext cx="19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有</a:t>
            </a: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簡答題回覆分析功能，自動生成文字雲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736275" y="2966757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 txBox="1"/>
          <p:nvPr/>
        </p:nvSpPr>
        <p:spPr>
          <a:xfrm>
            <a:off x="2229550" y="3003763"/>
            <a:ext cx="19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系統能監測抽獎時間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並進行自動抽獎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833093" y="3078453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自動抽獎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4405438" y="3077642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無，需使用外掛服務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736275" y="3645151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 txBox="1"/>
          <p:nvPr/>
        </p:nvSpPr>
        <p:spPr>
          <a:xfrm>
            <a:off x="2229550" y="3682150"/>
            <a:ext cx="19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可設定客製化通知內容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並寄信通知</a:t>
            </a:r>
            <a:endParaRPr b="1"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833093" y="3756847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864B3"/>
                </a:solidFill>
                <a:latin typeface="Roboto"/>
                <a:ea typeface="Roboto"/>
                <a:cs typeface="Roboto"/>
                <a:sym typeface="Roboto"/>
              </a:rPr>
              <a:t>中獎通知</a:t>
            </a:r>
            <a:endParaRPr b="1">
              <a:solidFill>
                <a:srgbClr val="8864B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6434938" y="3077654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無，需使用外掛服務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1"/>
          <p:cNvSpPr txBox="1"/>
          <p:nvPr/>
        </p:nvSpPr>
        <p:spPr>
          <a:xfrm>
            <a:off x="4405438" y="3774542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無，需使用外掛服務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6434938" y="3774554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無，需使用外掛服務</a:t>
            </a:r>
            <a:endParaRPr sz="1200">
              <a:solidFill>
                <a:srgbClr val="432A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736275" y="4323551"/>
            <a:ext cx="7760100" cy="612000"/>
          </a:xfrm>
          <a:prstGeom prst="roundRect">
            <a:avLst>
              <a:gd fmla="val 16667" name="adj"/>
            </a:avLst>
          </a:prstGeom>
          <a:solidFill>
            <a:srgbClr val="886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 txBox="1"/>
          <p:nvPr/>
        </p:nvSpPr>
        <p:spPr>
          <a:xfrm>
            <a:off x="2229550" y="4360550"/>
            <a:ext cx="19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目前僅提供簡答、單選、多選及</a:t>
            </a: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下拉式選單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833093" y="4435247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問題題型數量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4405438" y="4452942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有多達11種問題題型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6434938" y="4452954"/>
            <a:ext cx="16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有多達12種問題題型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15755">
            <a:off x="2154275" y="14524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15755">
            <a:off x="2154275" y="2130862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15755">
            <a:off x="2154275" y="28329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15755">
            <a:off x="2154275" y="3535087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首頁</a:t>
            </a:r>
            <a:endParaRPr sz="1600"/>
          </a:p>
        </p:txBody>
      </p:sp>
      <p:sp>
        <p:nvSpPr>
          <p:cNvPr id="134" name="Google Shape;134;p12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12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4802275" y="1452325"/>
            <a:ext cx="3780600" cy="1864500"/>
          </a:xfrm>
          <a:prstGeom prst="roundRect">
            <a:avLst>
              <a:gd fmla="val 8632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Nav Bar：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連結首頁、探索、製作、會員須知、登入及語系調整。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Call to Action：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連結探索與製作兩大動作模組。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首頁推薦：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下拉式選單調整最新或最熱門排序。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2"/>
          <p:cNvSpPr txBox="1"/>
          <p:nvPr>
            <p:ph idx="3" type="title"/>
          </p:nvPr>
        </p:nvSpPr>
        <p:spPr>
          <a:xfrm>
            <a:off x="5284963" y="3489350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</a:t>
            </a:r>
            <a:r>
              <a:rPr lang="es"/>
              <a:t>端特色</a:t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4802275" y="3941750"/>
            <a:ext cx="3780600" cy="9378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首頁推薦API：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依照sortBy參數調整問卷依最新建立或最多人填寫排序回傳。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600"/>
            <a:ext cx="4497475" cy="281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4">
            <a:alphaModFix/>
          </a:blip>
          <a:srcRect b="42256" l="0" r="0" t="0"/>
          <a:stretch/>
        </p:blipFill>
        <p:spPr>
          <a:xfrm>
            <a:off x="152400" y="3316822"/>
            <a:ext cx="4497475" cy="16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會員管理模組</a:t>
            </a:r>
            <a:endParaRPr sz="1600"/>
          </a:p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48" name="Google Shape;148;p13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9" name="Google Shape;149;p13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登入Modal：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互動視窗，在需要登入權限的頁面會先彈跳要求使用者登入。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註冊頁面：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使用者註冊及寄送驗證碼。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會員資料修改：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包含設定使用者頭像、編輯個人資訊與重設密碼。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3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註冊API：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特色為驗證碼寄發與使用者密碼防護。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登入API：</a:t>
            </a:r>
            <a:r>
              <a:rPr lang="es" sz="1300">
                <a:solidFill>
                  <a:srgbClr val="432A58"/>
                </a:solidFill>
              </a:rPr>
              <a:t>使用者登入後會建</a:t>
            </a:r>
            <a:r>
              <a:rPr lang="es" sz="1300">
                <a:solidFill>
                  <a:srgbClr val="432A58"/>
                </a:solidFill>
              </a:rPr>
              <a:t>立</a:t>
            </a:r>
            <a:r>
              <a:rPr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access_token</a:t>
            </a:r>
            <a:r>
              <a:rPr lang="es" sz="1300">
                <a:solidFill>
                  <a:srgbClr val="432A58"/>
                </a:solidFill>
              </a:rPr>
              <a:t>與</a:t>
            </a:r>
            <a:r>
              <a:rPr lang="es" sz="1300">
                <a:solidFill>
                  <a:srgbClr val="432A58"/>
                </a:solidFill>
                <a:latin typeface="Roboto"/>
                <a:ea typeface="Roboto"/>
                <a:cs typeface="Roboto"/>
                <a:sym typeface="Roboto"/>
              </a:rPr>
              <a:t>refresh_token</a:t>
            </a:r>
            <a:r>
              <a:rPr lang="es" sz="1300">
                <a:solidFill>
                  <a:srgbClr val="432A58"/>
                </a:solidFill>
              </a:rPr>
              <a:t>。藉由兩個權限機制判斷使用者身份去與其他頁面及API互動。</a:t>
            </a:r>
            <a:endParaRPr b="1"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 b="0" l="0" r="0" t="11276"/>
          <a:stretch/>
        </p:blipFill>
        <p:spPr>
          <a:xfrm>
            <a:off x="152400" y="1324800"/>
            <a:ext cx="4497475" cy="24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34084" l="0" r="0" t="0"/>
          <a:stretch/>
        </p:blipFill>
        <p:spPr>
          <a:xfrm>
            <a:off x="152400" y="3026850"/>
            <a:ext cx="4497475" cy="18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問卷製作</a:t>
            </a:r>
            <a:r>
              <a:rPr lang="es" sz="1600"/>
              <a:t>模組</a:t>
            </a:r>
            <a:endParaRPr sz="1600"/>
          </a:p>
        </p:txBody>
      </p:sp>
      <p:sp>
        <p:nvSpPr>
          <p:cNvPr id="160" name="Google Shape;160;p14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14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新增題目頁面：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設定標題、說明及加入三種題型的問卷問題。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抽獎及標籤設定頁面：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設定問卷截止時間、問卷抽獎時間、問卷抽獎設定、問卷學術分類。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4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新增問卷API：</a:t>
            </a:r>
            <a:r>
              <a:rPr lang="es" sz="1300">
                <a:solidFill>
                  <a:srgbClr val="432A58"/>
                </a:solidFill>
              </a:rPr>
              <a:t>將問卷題目、截止時間、圖片、抽獎選項、問卷學術領域等資訊以Transaction寫入資料庫中的4張表。</a:t>
            </a:r>
            <a:endParaRPr b="1" sz="12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66702"/>
            <a:ext cx="4497475" cy="28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問卷製作模組</a:t>
            </a:r>
            <a:endParaRPr sz="1600"/>
          </a:p>
        </p:txBody>
      </p:sp>
      <p:sp>
        <p:nvSpPr>
          <p:cNvPr id="172" name="Google Shape;172;p15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3" name="Google Shape;173;p15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" y="1166300"/>
            <a:ext cx="4497475" cy="28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 b="47084" l="0" r="0" t="0"/>
          <a:stretch/>
        </p:blipFill>
        <p:spPr>
          <a:xfrm>
            <a:off x="180025" y="3392219"/>
            <a:ext cx="4497475" cy="148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4802275" y="14523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新增題目頁面：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設定標題、說明及加入四種題型的問卷問題。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抽獎及標籤設定頁面：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設定問卷截止時間、問卷抽獎時間、問卷抽獎設定、問卷學術分類。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15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新增問卷API：</a:t>
            </a:r>
            <a:r>
              <a:rPr lang="es" sz="1300">
                <a:solidFill>
                  <a:srgbClr val="432A58"/>
                </a:solidFill>
              </a:rPr>
              <a:t>將問卷題目、截止時間、圖片、抽獎選項、問卷學術領域等資訊以Transaction寫入資料庫中的4張表。</a:t>
            </a:r>
            <a:endParaRPr b="1" sz="12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title"/>
          </p:nvPr>
        </p:nvSpPr>
        <p:spPr>
          <a:xfrm>
            <a:off x="367669" y="751200"/>
            <a:ext cx="2814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問卷</a:t>
            </a:r>
            <a:r>
              <a:rPr lang="es" sz="1600"/>
              <a:t>填答</a:t>
            </a:r>
            <a:r>
              <a:rPr lang="es" sz="1600"/>
              <a:t>模組</a:t>
            </a:r>
            <a:endParaRPr sz="1600"/>
          </a:p>
        </p:txBody>
      </p:sp>
      <p:sp>
        <p:nvSpPr>
          <p:cNvPr id="185" name="Google Shape;185;p16"/>
          <p:cNvSpPr txBox="1"/>
          <p:nvPr>
            <p:ph idx="3" type="title"/>
          </p:nvPr>
        </p:nvSpPr>
        <p:spPr>
          <a:xfrm>
            <a:off x="5284963" y="9998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前端特色</a:t>
            </a:r>
            <a:endParaRPr/>
          </a:p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8496384" y="4719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" name="Google Shape;187;p16"/>
          <p:cNvSpPr txBox="1"/>
          <p:nvPr>
            <p:ph idx="5"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系統功能說明</a:t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802275" y="1452325"/>
            <a:ext cx="39138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填答判斷：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首先判斷用戶是否已填過問卷，如填寫過則顯示警語，且不開放填答。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填答確認：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若有沒填答的欄位，自動跳出警語。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連結抽獎模組：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可在填答頁面查看該問卷抽獎資訊及進度。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16"/>
          <p:cNvSpPr txBox="1"/>
          <p:nvPr>
            <p:ph idx="3" type="title"/>
          </p:nvPr>
        </p:nvSpPr>
        <p:spPr>
          <a:xfrm>
            <a:off x="5284963" y="2939775"/>
            <a:ext cx="28152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後端特色</a:t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4802275" y="3392225"/>
            <a:ext cx="3780600" cy="1487400"/>
          </a:xfrm>
          <a:prstGeom prst="roundRect">
            <a:avLst>
              <a:gd fmla="val 16667" name="adj"/>
            </a:avLst>
          </a:prstGeom>
          <a:solidFill>
            <a:srgbClr val="EB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取得問卷內容API：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從資料庫抓出問卷標題、問題及抽獎時間、獎品等資訊。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2A58"/>
              </a:buClr>
              <a:buSzPts val="1300"/>
              <a:buFont typeface="Open Sans"/>
              <a:buChar char="●"/>
            </a:pPr>
            <a:r>
              <a:rPr b="1"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填答確認API：</a:t>
            </a:r>
            <a:r>
              <a:rPr lang="es" sz="1300">
                <a:solidFill>
                  <a:srgbClr val="432A58"/>
                </a:solidFill>
                <a:latin typeface="Open Sans"/>
                <a:ea typeface="Open Sans"/>
                <a:cs typeface="Open Sans"/>
                <a:sym typeface="Open Sans"/>
              </a:rPr>
              <a:t>問題漏答警告。</a:t>
            </a:r>
            <a:endParaRPr sz="1300">
              <a:solidFill>
                <a:srgbClr val="432A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5371"/>
            <a:ext cx="4497475" cy="281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